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8" r:id="rId2"/>
    <p:sldId id="380" r:id="rId3"/>
    <p:sldId id="371" r:id="rId4"/>
    <p:sldId id="381" r:id="rId5"/>
    <p:sldId id="375" r:id="rId6"/>
    <p:sldId id="374" r:id="rId7"/>
    <p:sldId id="367" r:id="rId8"/>
    <p:sldId id="38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сновной_инверсия" userDrawn="1">
  <p:cSld name="основной_инверсия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9" name="Google Shape;259;p5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54000" y="6466795"/>
            <a:ext cx="1000398" cy="16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5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1677648" y="232619"/>
            <a:ext cx="260111" cy="25376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52"/>
          <p:cNvSpPr txBox="1">
            <a:spLocks noGrp="1"/>
          </p:cNvSpPr>
          <p:nvPr>
            <p:ph type="body" idx="1"/>
          </p:nvPr>
        </p:nvSpPr>
        <p:spPr bwMode="auto">
          <a:xfrm>
            <a:off x="264695" y="250594"/>
            <a:ext cx="5531100" cy="666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120000" bIns="60925" anchor="t" anchorCtr="0">
            <a:noAutofit/>
          </a:bodyPr>
          <a:lstStyle>
            <a:lvl1pPr marL="457200" marR="0" lvl="0" indent="-228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62" name="Google Shape;262;p52"/>
          <p:cNvSpPr txBox="1">
            <a:spLocks noGrp="1"/>
          </p:cNvSpPr>
          <p:nvPr>
            <p:ph type="body" idx="2"/>
          </p:nvPr>
        </p:nvSpPr>
        <p:spPr bwMode="auto">
          <a:xfrm>
            <a:off x="264695" y="1188534"/>
            <a:ext cx="4401900" cy="30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120000" bIns="609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6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сновной" userDrawn="1">
  <p:cSld name="основн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4" name="Google Shape;264;p53" descr="preencoded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1677651" y="232619"/>
            <a:ext cx="260350" cy="25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54000" y="6466795"/>
            <a:ext cx="1000398" cy="1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3"/>
          <p:cNvSpPr txBox="1">
            <a:spLocks noGrp="1"/>
          </p:cNvSpPr>
          <p:nvPr>
            <p:ph type="body" idx="1"/>
          </p:nvPr>
        </p:nvSpPr>
        <p:spPr bwMode="auto">
          <a:xfrm>
            <a:off x="264695" y="250594"/>
            <a:ext cx="5531100" cy="666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120000" bIns="60925" anchor="t" anchorCtr="0">
            <a:noAutofit/>
          </a:bodyPr>
          <a:lstStyle>
            <a:lvl1pPr marL="457200" marR="0" lvl="0" indent="-228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67" name="Google Shape;267;p53"/>
          <p:cNvSpPr txBox="1">
            <a:spLocks noGrp="1"/>
          </p:cNvSpPr>
          <p:nvPr>
            <p:ph type="body" idx="2"/>
          </p:nvPr>
        </p:nvSpPr>
        <p:spPr bwMode="auto">
          <a:xfrm>
            <a:off x="264695" y="1188534"/>
            <a:ext cx="4401900" cy="30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120000" bIns="609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268" name="Google Shape;268;p53" title="Group.png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383875" y="6447902"/>
            <a:ext cx="995774" cy="18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72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сновной 1" userDrawn="1">
  <p:cSld name="основной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0" name="Google Shape;270;p54" descr="preencoded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1677651" y="232619"/>
            <a:ext cx="260350" cy="25376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4"/>
          <p:cNvSpPr txBox="1">
            <a:spLocks noGrp="1"/>
          </p:cNvSpPr>
          <p:nvPr>
            <p:ph type="body" idx="1"/>
          </p:nvPr>
        </p:nvSpPr>
        <p:spPr bwMode="auto">
          <a:xfrm>
            <a:off x="264695" y="250594"/>
            <a:ext cx="5531100" cy="666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120000" bIns="60925" anchor="t" anchorCtr="0">
            <a:noAutofit/>
          </a:bodyPr>
          <a:lstStyle>
            <a:lvl1pPr marL="457200" marR="0" lvl="0" indent="-228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72" name="Google Shape;272;p54"/>
          <p:cNvSpPr txBox="1">
            <a:spLocks noGrp="1"/>
          </p:cNvSpPr>
          <p:nvPr>
            <p:ph type="body" idx="2"/>
          </p:nvPr>
        </p:nvSpPr>
        <p:spPr bwMode="auto">
          <a:xfrm>
            <a:off x="264695" y="1188534"/>
            <a:ext cx="4401900" cy="30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120000" bIns="609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9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" userDrawn="1">
  <p:cSld name="пустой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7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_Заголовок + текст " userDrawn="1">
  <p:cSld name="1_Заголовок + текст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sldNum" idx="12"/>
          </p:nvPr>
        </p:nvSpPr>
        <p:spPr bwMode="auto">
          <a:xfrm>
            <a:off x="9197981" y="6325869"/>
            <a:ext cx="27432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 bwMode="auto">
          <a:xfrm>
            <a:off x="290149" y="1333947"/>
            <a:ext cx="5664799" cy="4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91425" bIns="45700" anchor="t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1219170" marR="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828754" marR="0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2438339" marR="0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3047924" marR="0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3657509" marR="0" lvl="5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4267093" marR="0" lvl="6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4876678" marR="0" lvl="7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5486263" marR="0" lvl="8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 bwMode="auto">
          <a:xfrm>
            <a:off x="290149" y="238114"/>
            <a:ext cx="11671999" cy="93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pPr>
              <a:defRPr/>
            </a:pPr>
            <a:endParaRPr/>
          </a:p>
        </p:txBody>
      </p:sp>
      <p:pic>
        <p:nvPicPr>
          <p:cNvPr id="106" name="Google Shape;106;p2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7797" y="6248917"/>
            <a:ext cx="1616803" cy="51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98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90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lamoda.ru/articles/lamoda-adv-platform/self-service-prodvizhenie-i-rabota-s-reklamnoy-platformoy-/bannernoe-prodvizhenie/" TargetMode="External"/><Relationship Id="rId2" Type="http://schemas.openxmlformats.org/officeDocument/2006/relationships/hyperlink" Target="mailto:ad_platform@Lamoda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video.ru/video-228512807_45623907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71228659" name="Google Shape;570;p107" title="Frame 1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948194" y="152397"/>
            <a:ext cx="6021323" cy="6553197"/>
          </a:xfrm>
          <a:prstGeom prst="rect">
            <a:avLst/>
          </a:prstGeom>
          <a:noFill/>
          <a:ln>
            <a:noFill/>
          </a:ln>
        </p:spPr>
      </p:pic>
      <p:sp>
        <p:nvSpPr>
          <p:cNvPr id="1437483756" name="Text Placeholder 1"/>
          <p:cNvSpPr>
            <a:spLocks noGrp="1"/>
          </p:cNvSpPr>
          <p:nvPr/>
        </p:nvSpPr>
        <p:spPr bwMode="auto">
          <a:xfrm>
            <a:off x="17037" y="250588"/>
            <a:ext cx="5531193" cy="1416287"/>
          </a:xfrm>
        </p:spPr>
        <p:txBody>
          <a:bodyPr spcFirstLastPara="1" wrap="square" lIns="0" tIns="0" rIns="119997" bIns="60921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 marL="457200" marR="0" lvl="0" indent="-228600" algn="l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Arial"/>
              <a:buNone/>
              <a:tabLst/>
              <a:defRPr/>
            </a:pPr>
            <a:r>
              <a:rPr kumimoji="0" lang="ru-RU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eeSerif"/>
                <a:cs typeface="FreeSerif"/>
              </a:rPr>
              <a:t>Формат аукционной баннерной рекламы –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eeSerif"/>
                <a:cs typeface="FreeSerif"/>
              </a:rPr>
              <a:t> CPC </a:t>
            </a:r>
            <a:r>
              <a:rPr kumimoji="0" lang="ru-RU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eeSerif"/>
                <a:cs typeface="FreeSerif"/>
              </a:rPr>
              <a:t>аукцион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7962870" name="Google Shape;147;p36"/>
          <p:cNvSpPr txBox="1">
            <a:spLocks noGrp="1"/>
          </p:cNvSpPr>
          <p:nvPr>
            <p:ph type="body" idx="1"/>
          </p:nvPr>
        </p:nvSpPr>
        <p:spPr bwMode="auto">
          <a:xfrm>
            <a:off x="169443" y="60093"/>
            <a:ext cx="731568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48000" rIns="48000" bIns="48000" anchor="t" anchorCtr="0">
            <a:noAutofit/>
          </a:bodyPr>
          <a:lstStyle>
            <a:lvl1pPr marL="457200" marR="0" lvl="0" indent="-2286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19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119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119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119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17497" algn="l">
              <a:lnSpc>
                <a:spcPct val="90000"/>
              </a:lnSpc>
              <a:spcBef>
                <a:spcPts val="119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17497" algn="l">
              <a:lnSpc>
                <a:spcPct val="90000"/>
              </a:lnSpc>
              <a:spcBef>
                <a:spcPts val="119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17497" algn="l">
              <a:lnSpc>
                <a:spcPct val="90000"/>
              </a:lnSpc>
              <a:spcBef>
                <a:spcPts val="119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17497" algn="l">
              <a:lnSpc>
                <a:spcPct val="90000"/>
              </a:lnSpc>
              <a:spcBef>
                <a:spcPts val="1197"/>
              </a:spcBef>
              <a:spcAft>
                <a:spcPts val="1197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indent="0">
              <a:lnSpc>
                <a:spcPct val="100000"/>
              </a:lnSpc>
              <a:defRPr/>
            </a:pPr>
            <a:r>
              <a:rPr sz="4000" b="0" i="0" u="none">
                <a:solidFill>
                  <a:srgbClr val="000000"/>
                </a:solidFill>
                <a:latin typeface="FreeSerif"/>
                <a:ea typeface="FreeSerif"/>
                <a:cs typeface="FreeSerif"/>
              </a:rPr>
              <a:t>Что такое аукционное баннерное продвижение</a:t>
            </a:r>
            <a:endParaRPr sz="4000">
              <a:latin typeface="FreeSerif"/>
              <a:cs typeface="FreeSerif"/>
            </a:endParaRPr>
          </a:p>
        </p:txBody>
      </p:sp>
      <p:pic>
        <p:nvPicPr>
          <p:cNvPr id="869248717" name="Рисунок 8692487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2195" y="1532698"/>
            <a:ext cx="985388" cy="937450"/>
          </a:xfrm>
          <a:prstGeom prst="rect">
            <a:avLst/>
          </a:prstGeom>
        </p:spPr>
      </p:pic>
      <p:sp>
        <p:nvSpPr>
          <p:cNvPr id="836931516" name=" 836931515"/>
          <p:cNvSpPr/>
          <p:nvPr/>
        </p:nvSpPr>
        <p:spPr bwMode="auto">
          <a:xfrm>
            <a:off x="419098" y="2306017"/>
            <a:ext cx="3223894" cy="16767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  <a:t>Оплата за клик (Cost per Click)</a:t>
            </a:r>
            <a:br>
              <a:rPr sz="2000" b="0" i="0" u="none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</a:br>
            <a:r>
              <a:rPr sz="1600" b="0" i="0" u="none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Только если пользователь кликнул по баннеру система списывает указанную вами ставку</a:t>
            </a:r>
            <a:endParaRPr>
              <a:latin typeface="Graphik App"/>
              <a:cs typeface="Graphik App"/>
            </a:endParaRPr>
          </a:p>
        </p:txBody>
      </p:sp>
      <p:pic>
        <p:nvPicPr>
          <p:cNvPr id="2013112043" name="Рисунок 201311204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76952" y="1561719"/>
            <a:ext cx="924379" cy="879409"/>
          </a:xfrm>
          <a:prstGeom prst="rect">
            <a:avLst/>
          </a:prstGeom>
        </p:spPr>
      </p:pic>
      <p:sp>
        <p:nvSpPr>
          <p:cNvPr id="1148758788" name=" 1148758787"/>
          <p:cNvSpPr/>
          <p:nvPr/>
        </p:nvSpPr>
        <p:spPr bwMode="auto">
          <a:xfrm>
            <a:off x="4167672" y="2245057"/>
            <a:ext cx="3635122" cy="173772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  <a:t>Указываете только дневной бюджет и максимальную стоимость клика</a:t>
            </a:r>
            <a:br>
              <a:rPr sz="2000" b="0" i="0" u="none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</a:br>
            <a:r>
              <a:rPr sz="1600" b="0" i="0" u="none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Системао птимизирует ставку,</a:t>
            </a:r>
            <a:br>
              <a:rPr sz="1600" b="0" i="0" u="none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</a:br>
            <a:r>
              <a:rPr sz="1600" b="0" i="0" u="none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чтобы получить максимум кликов</a:t>
            </a:r>
            <a:br>
              <a:rPr sz="1600" b="0" i="0" u="none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</a:br>
            <a:r>
              <a:rPr sz="1600" b="0" i="0" u="none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за указанный бюджет</a:t>
            </a:r>
            <a:endParaRPr>
              <a:latin typeface="Graphik App"/>
              <a:cs typeface="Graphik App"/>
            </a:endParaRPr>
          </a:p>
        </p:txBody>
      </p:sp>
      <p:pic>
        <p:nvPicPr>
          <p:cNvPr id="1917135235" name="Рисунок 191713523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799916" y="1581348"/>
            <a:ext cx="883113" cy="840150"/>
          </a:xfrm>
          <a:prstGeom prst="rect">
            <a:avLst/>
          </a:prstGeom>
        </p:spPr>
      </p:pic>
      <p:sp>
        <p:nvSpPr>
          <p:cNvPr id="632047911" name=" 632047910"/>
          <p:cNvSpPr/>
          <p:nvPr/>
        </p:nvSpPr>
        <p:spPr bwMode="auto">
          <a:xfrm>
            <a:off x="7981080" y="2245057"/>
            <a:ext cx="3670615" cy="118907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  <a:t>Баннеры показываются </a:t>
            </a:r>
            <a:br>
              <a:rPr sz="2000" b="0" i="0" u="none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</a:br>
            <a:r>
              <a:rPr sz="2000" b="0" i="0" u="none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  <a:t>в Каталоге и Избранном</a:t>
            </a:r>
            <a:br>
              <a:rPr sz="2000" b="0" i="0" u="none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</a:br>
            <a:r>
              <a:rPr sz="1600" b="0" i="0" u="none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Система определяет оптимальное место показа баннера</a:t>
            </a:r>
            <a:endParaRPr>
              <a:latin typeface="Graphik App"/>
              <a:cs typeface="Graphik App"/>
            </a:endParaRPr>
          </a:p>
        </p:txBody>
      </p:sp>
      <p:pic>
        <p:nvPicPr>
          <p:cNvPr id="1580513555" name="Рисунок 158051355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92236" y="4247239"/>
            <a:ext cx="931140" cy="885841"/>
          </a:xfrm>
          <a:prstGeom prst="rect">
            <a:avLst/>
          </a:prstGeom>
        </p:spPr>
      </p:pic>
      <p:sp>
        <p:nvSpPr>
          <p:cNvPr id="387630041" name=" 387630040"/>
          <p:cNvSpPr/>
          <p:nvPr/>
        </p:nvSpPr>
        <p:spPr bwMode="auto">
          <a:xfrm>
            <a:off x="419097" y="4922942"/>
            <a:ext cx="3631161" cy="149387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2000" b="0" i="0" u="none" dirty="0" err="1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  <a:t>Таргетинг</a:t>
            </a:r>
            <a:r>
              <a:rPr lang="ru-RU" sz="2000" dirty="0">
                <a:latin typeface="Graphik App"/>
                <a:ea typeface="Graphik App"/>
                <a:cs typeface="Graphik App"/>
              </a:rPr>
              <a:t>: Гендерный и</a:t>
            </a:r>
            <a:br>
              <a:rPr lang="ru-RU" sz="2000" b="0" i="0" u="none" dirty="0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</a:br>
            <a:r>
              <a:rPr lang="ru-RU" sz="2000" b="0" i="0" u="none" dirty="0" err="1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  <a:t>Геотаргетинг</a:t>
            </a:r>
            <a:br>
              <a:rPr sz="2000" b="0" i="0" u="none" dirty="0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</a:b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Можно</a:t>
            </a: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 </a:t>
            </a: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выбрать</a:t>
            </a: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 </a:t>
            </a: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одну</a:t>
            </a: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, </a:t>
            </a:r>
            <a:b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</a:b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2 </a:t>
            </a: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или</a:t>
            </a: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 </a:t>
            </a: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все</a:t>
            </a: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 </a:t>
            </a: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категории</a:t>
            </a:r>
            <a:r>
              <a:rPr lang="ru-RU"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 Гендера (Ж,М,Д). Можно выбрать </a:t>
            </a:r>
            <a:r>
              <a:rPr lang="ru-RU"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гео</a:t>
            </a:r>
            <a:r>
              <a:rPr lang="ru-RU"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 кампании.</a:t>
            </a:r>
            <a:endParaRPr dirty="0">
              <a:latin typeface="Graphik App"/>
              <a:cs typeface="Graphik App"/>
            </a:endParaRPr>
          </a:p>
        </p:txBody>
      </p:sp>
      <p:pic>
        <p:nvPicPr>
          <p:cNvPr id="2015044706" name="Рисунок 201504470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87535" y="4251325"/>
            <a:ext cx="926845" cy="881756"/>
          </a:xfrm>
          <a:prstGeom prst="rect">
            <a:avLst/>
          </a:prstGeom>
        </p:spPr>
      </p:pic>
      <p:sp>
        <p:nvSpPr>
          <p:cNvPr id="231129541" name=" 231129540"/>
          <p:cNvSpPr/>
          <p:nvPr/>
        </p:nvSpPr>
        <p:spPr bwMode="auto">
          <a:xfrm>
            <a:off x="4169832" y="4937335"/>
            <a:ext cx="3631162" cy="137196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2000" b="0" i="0" u="none" dirty="0" err="1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  <a:t>Можно</a:t>
            </a:r>
            <a:r>
              <a:rPr sz="2000" b="0" i="0" u="none" dirty="0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  <a:t>выбрать</a:t>
            </a:r>
            <a:r>
              <a:rPr sz="2000" b="0" i="0" u="none" dirty="0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  <a:t>платформу</a:t>
            </a:r>
            <a:br>
              <a:rPr sz="2000" b="0" i="0" u="none" dirty="0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</a:b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Можно</a:t>
            </a: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 </a:t>
            </a: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ограничить</a:t>
            </a: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 </a:t>
            </a: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показы</a:t>
            </a: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 для </a:t>
            </a: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каждой</a:t>
            </a: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 </a:t>
            </a: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платформы</a:t>
            </a: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 (</a:t>
            </a: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только</a:t>
            </a: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 </a:t>
            </a: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сайт</a:t>
            </a: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, </a:t>
            </a: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только</a:t>
            </a: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 </a:t>
            </a: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приложение</a:t>
            </a: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) </a:t>
            </a: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или</a:t>
            </a: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 </a:t>
            </a: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выбрать</a:t>
            </a: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 </a:t>
            </a: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обе</a:t>
            </a: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 </a:t>
            </a: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платформы</a:t>
            </a:r>
            <a:r>
              <a:rPr sz="1600" b="0" i="0" u="none" dirty="0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 </a:t>
            </a:r>
            <a:r>
              <a:rPr sz="1600" b="0" i="0" u="none" dirty="0" err="1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сразу</a:t>
            </a:r>
            <a:endParaRPr dirty="0">
              <a:latin typeface="Graphik App"/>
              <a:cs typeface="Graphik App"/>
            </a:endParaRPr>
          </a:p>
        </p:txBody>
      </p:sp>
      <p:sp>
        <p:nvSpPr>
          <p:cNvPr id="2130408982" name=" 2130408981"/>
          <p:cNvSpPr/>
          <p:nvPr/>
        </p:nvSpPr>
        <p:spPr bwMode="auto">
          <a:xfrm>
            <a:off x="8121958" y="4937335"/>
            <a:ext cx="3529083" cy="137196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  <a:t>Модерация</a:t>
            </a:r>
            <a:br>
              <a:rPr sz="2000" b="0" i="0" u="none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</a:br>
            <a:r>
              <a:rPr sz="1600" b="0" i="0" u="none">
                <a:solidFill>
                  <a:srgbClr val="969696"/>
                </a:solidFill>
                <a:latin typeface="Graphik App"/>
                <a:ea typeface="Graphik App"/>
                <a:cs typeface="Graphik App"/>
              </a:rPr>
              <a:t>Все баннеры проходят обязательную модерацию и могут быть отклонены к размещению</a:t>
            </a:r>
            <a:endParaRPr>
              <a:latin typeface="Graphik App"/>
              <a:cs typeface="Graphik App"/>
            </a:endParaRPr>
          </a:p>
        </p:txBody>
      </p:sp>
      <p:pic>
        <p:nvPicPr>
          <p:cNvPr id="911740042" name="Рисунок 91174004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956285" y="4230338"/>
            <a:ext cx="966672" cy="9196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5759719" name="Google Shape;266;p53"/>
          <p:cNvSpPr txBox="1">
            <a:spLocks noGrp="1"/>
          </p:cNvSpPr>
          <p:nvPr>
            <p:ph type="body" idx="1"/>
          </p:nvPr>
        </p:nvSpPr>
        <p:spPr bwMode="auto">
          <a:xfrm>
            <a:off x="-21055" y="250591"/>
            <a:ext cx="11028970" cy="66689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119999" bIns="60924" anchor="t" anchorCtr="0">
            <a:noAutofit/>
          </a:bodyPr>
          <a:lstStyle>
            <a:lvl1pPr marL="457200" marR="0" lvl="0" indent="-228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sz="4000" b="0" i="0" u="none">
                <a:solidFill>
                  <a:srgbClr val="000000"/>
                </a:solidFill>
                <a:latin typeface="FreeSerif"/>
                <a:ea typeface="FreeSerif"/>
                <a:cs typeface="FreeSerif"/>
              </a:rPr>
              <a:t>Как выглядит аукционный баннер в каталоге +</a:t>
            </a:r>
            <a:endParaRPr sz="4000" b="0" i="0" u="none">
              <a:solidFill>
                <a:srgbClr val="000000"/>
              </a:solidFill>
              <a:latin typeface="FreeSerif"/>
              <a:cs typeface="FreeSerif"/>
            </a:endParaRPr>
          </a:p>
          <a:p>
            <a:pPr>
              <a:defRPr/>
            </a:pPr>
            <a:r>
              <a:rPr sz="4000" b="0" i="0" u="none">
                <a:solidFill>
                  <a:srgbClr val="000000"/>
                </a:solidFill>
                <a:latin typeface="FreeSerif"/>
                <a:ea typeface="FreeSerif"/>
                <a:cs typeface="FreeSerif"/>
              </a:rPr>
              <a:t>избранное</a:t>
            </a:r>
            <a:endParaRPr>
              <a:latin typeface="FreeSerif"/>
              <a:cs typeface="FreeSerif"/>
            </a:endParaRPr>
          </a:p>
        </p:txBody>
      </p:sp>
      <p:sp>
        <p:nvSpPr>
          <p:cNvPr id="1151312019" name="Google Shape;267;p53"/>
          <p:cNvSpPr txBox="1">
            <a:spLocks noGrp="1"/>
          </p:cNvSpPr>
          <p:nvPr>
            <p:ph type="body" idx="2"/>
          </p:nvPr>
        </p:nvSpPr>
        <p:spPr bwMode="auto">
          <a:xfrm>
            <a:off x="497415" y="1221599"/>
            <a:ext cx="1620498" cy="29999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119999" bIns="60924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sz="1900" b="0" i="0" u="none">
                <a:solidFill>
                  <a:srgbClr val="969696"/>
                </a:solidFill>
                <a:latin typeface="Arial"/>
                <a:ea typeface="Arial"/>
                <a:cs typeface="Arial"/>
              </a:rPr>
              <a:t>Сайт</a:t>
            </a:r>
            <a:endParaRPr/>
          </a:p>
        </p:txBody>
      </p:sp>
      <p:pic>
        <p:nvPicPr>
          <p:cNvPr id="1926953744" name="Рисунок 192695374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5143" y="1559736"/>
            <a:ext cx="7859271" cy="4847412"/>
          </a:xfrm>
          <a:prstGeom prst="rect">
            <a:avLst/>
          </a:prstGeom>
        </p:spPr>
      </p:pic>
      <p:pic>
        <p:nvPicPr>
          <p:cNvPr id="784720689" name="Рисунок 78472068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504081" y="1488533"/>
            <a:ext cx="2325439" cy="5179386"/>
          </a:xfrm>
          <a:prstGeom prst="rect">
            <a:avLst/>
          </a:prstGeom>
        </p:spPr>
      </p:pic>
      <p:pic>
        <p:nvPicPr>
          <p:cNvPr id="1316902948" name="Рисунок 131690294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57916" y="3619665"/>
            <a:ext cx="5822081" cy="1332276"/>
          </a:xfrm>
          <a:prstGeom prst="rect">
            <a:avLst/>
          </a:prstGeom>
        </p:spPr>
      </p:pic>
      <p:pic>
        <p:nvPicPr>
          <p:cNvPr id="2127731516" name="Рисунок 212773151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335748" y="2741248"/>
            <a:ext cx="2656416" cy="2328685"/>
          </a:xfrm>
          <a:prstGeom prst="rect">
            <a:avLst/>
          </a:prstGeom>
        </p:spPr>
      </p:pic>
      <p:sp>
        <p:nvSpPr>
          <p:cNvPr id="1551799534" name="Google Shape;267;p53"/>
          <p:cNvSpPr txBox="1">
            <a:spLocks noGrp="1"/>
          </p:cNvSpPr>
          <p:nvPr/>
        </p:nvSpPr>
        <p:spPr bwMode="auto">
          <a:xfrm>
            <a:off x="9473331" y="1135617"/>
            <a:ext cx="2137833" cy="29999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119999" bIns="60924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sz="1900" b="0" i="0" u="none">
                <a:solidFill>
                  <a:srgbClr val="969696"/>
                </a:solidFill>
                <a:latin typeface="Arial"/>
                <a:ea typeface="Arial"/>
                <a:cs typeface="Arial"/>
              </a:rPr>
              <a:t>Приложение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4644511" name="Google Shape;266;p53"/>
          <p:cNvSpPr txBox="1">
            <a:spLocks noGrp="1"/>
          </p:cNvSpPr>
          <p:nvPr>
            <p:ph type="body" idx="1"/>
          </p:nvPr>
        </p:nvSpPr>
        <p:spPr bwMode="auto">
          <a:xfrm>
            <a:off x="264694" y="250593"/>
            <a:ext cx="11134803" cy="66689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119999" bIns="60924" anchor="t" anchorCtr="0">
            <a:noAutofit/>
          </a:bodyPr>
          <a:lstStyle>
            <a:lvl1pPr marL="457200" marR="0" lvl="0" indent="-228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выглядит</a:t>
            </a:r>
            <a:r>
              <a:rPr dirty="0"/>
              <a:t> SKU </a:t>
            </a:r>
            <a:r>
              <a:rPr dirty="0" err="1"/>
              <a:t>аукционный</a:t>
            </a:r>
            <a:r>
              <a:rPr dirty="0"/>
              <a:t> </a:t>
            </a:r>
            <a:r>
              <a:rPr dirty="0" err="1"/>
              <a:t>баннер</a:t>
            </a:r>
            <a:r>
              <a:rPr dirty="0"/>
              <a:t> в </a:t>
            </a:r>
            <a:r>
              <a:rPr dirty="0" err="1"/>
              <a:t>каталоге</a:t>
            </a:r>
            <a:endParaRPr dirty="0"/>
          </a:p>
        </p:txBody>
      </p:sp>
      <p:pic>
        <p:nvPicPr>
          <p:cNvPr id="311687174" name="Рисунок 31168717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4958" y="1295834"/>
            <a:ext cx="6513607" cy="4992039"/>
          </a:xfrm>
          <a:prstGeom prst="rect">
            <a:avLst/>
          </a:prstGeom>
        </p:spPr>
      </p:pic>
      <p:pic>
        <p:nvPicPr>
          <p:cNvPr id="1396078219" name="Рисунок 13960782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58581" y="4159414"/>
            <a:ext cx="1291167" cy="2199051"/>
          </a:xfrm>
          <a:prstGeom prst="rect">
            <a:avLst/>
          </a:prstGeom>
        </p:spPr>
      </p:pic>
      <p:pic>
        <p:nvPicPr>
          <p:cNvPr id="414365839" name="Рисунок 41436583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50274" y="1066799"/>
            <a:ext cx="2498915" cy="5407908"/>
          </a:xfrm>
          <a:prstGeom prst="rect">
            <a:avLst/>
          </a:prstGeom>
        </p:spPr>
      </p:pic>
      <p:pic>
        <p:nvPicPr>
          <p:cNvPr id="256973320" name="Рисунок 2569733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08565" y="2967730"/>
            <a:ext cx="1356349" cy="26310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1999921" name="Google Shape;261;p52"/>
          <p:cNvSpPr txBox="1">
            <a:spLocks noGrp="1"/>
          </p:cNvSpPr>
          <p:nvPr>
            <p:ph type="body" idx="1"/>
          </p:nvPr>
        </p:nvSpPr>
        <p:spPr bwMode="auto">
          <a:xfrm>
            <a:off x="74193" y="250591"/>
            <a:ext cx="11187720" cy="66689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119999" bIns="60924" anchor="t" anchorCtr="0">
            <a:noAutofit/>
          </a:bodyPr>
          <a:lstStyle>
            <a:lvl1pPr marL="457200" marR="0" lvl="0" indent="-228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4000" b="0" i="0" u="none" dirty="0">
                <a:solidFill>
                  <a:srgbClr val="FFFFFF"/>
                </a:solidFill>
                <a:latin typeface="FreeSerif"/>
                <a:ea typeface="FreeSerif"/>
                <a:cs typeface="FreeSerif"/>
              </a:rPr>
              <a:t>Окно </a:t>
            </a:r>
            <a:r>
              <a:rPr sz="4000" b="0" i="0" u="none" dirty="0" err="1">
                <a:solidFill>
                  <a:srgbClr val="FFFFFF"/>
                </a:solidFill>
                <a:latin typeface="FreeSerif"/>
                <a:ea typeface="FreeSerif"/>
                <a:cs typeface="FreeSerif"/>
              </a:rPr>
              <a:t>атрибуции</a:t>
            </a:r>
            <a:r>
              <a:rPr sz="4000" b="0" i="0" u="none" dirty="0">
                <a:solidFill>
                  <a:srgbClr val="FFFFFF"/>
                </a:solidFill>
                <a:latin typeface="FreeSerif"/>
                <a:ea typeface="FreeSerif"/>
                <a:cs typeface="FreeSerif"/>
              </a:rPr>
              <a:t> в </a:t>
            </a:r>
            <a:r>
              <a:rPr sz="4000" b="0" i="0" u="none" dirty="0" err="1">
                <a:solidFill>
                  <a:srgbClr val="FFFFFF"/>
                </a:solidFill>
                <a:latin typeface="FreeSerif"/>
                <a:ea typeface="FreeSerif"/>
                <a:cs typeface="FreeSerif"/>
              </a:rPr>
              <a:t>баннерной</a:t>
            </a:r>
            <a:r>
              <a:rPr sz="4000" b="0" i="0" u="none" dirty="0">
                <a:solidFill>
                  <a:srgbClr val="FFFFFF"/>
                </a:solidFill>
                <a:latin typeface="FreeSerif"/>
                <a:ea typeface="FreeSerif"/>
                <a:cs typeface="FreeSerif"/>
              </a:rPr>
              <a:t> </a:t>
            </a:r>
            <a:r>
              <a:rPr sz="4000" b="0" i="0" u="none" dirty="0" err="1">
                <a:solidFill>
                  <a:srgbClr val="FFFFFF"/>
                </a:solidFill>
                <a:latin typeface="FreeSerif"/>
                <a:ea typeface="FreeSerif"/>
                <a:cs typeface="FreeSerif"/>
              </a:rPr>
              <a:t>рекламе</a:t>
            </a:r>
            <a:endParaRPr dirty="0">
              <a:latin typeface="FreeSerif"/>
              <a:cs typeface="FreeSerif"/>
            </a:endParaRPr>
          </a:p>
        </p:txBody>
      </p:sp>
      <p:sp>
        <p:nvSpPr>
          <p:cNvPr id="702102409" name="Google Shape;262;p52"/>
          <p:cNvSpPr txBox="1">
            <a:spLocks noGrp="1"/>
          </p:cNvSpPr>
          <p:nvPr>
            <p:ph type="body" idx="2"/>
          </p:nvPr>
        </p:nvSpPr>
        <p:spPr bwMode="auto">
          <a:xfrm>
            <a:off x="264693" y="1214466"/>
            <a:ext cx="10827885" cy="82246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119999" bIns="60924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algn="l">
              <a:defRPr/>
            </a:pPr>
            <a:r>
              <a:rPr sz="2300" b="0" i="0" u="none">
                <a:solidFill>
                  <a:srgbClr val="FFFFFF"/>
                </a:solidFill>
                <a:latin typeface="Graphik App"/>
                <a:ea typeface="Graphik App"/>
                <a:cs typeface="Graphik App"/>
              </a:rPr>
              <a:t>   Привели окно атрибуции к рыночным стандартам, чтобы рекламодателям</a:t>
            </a:r>
            <a:br>
              <a:rPr sz="2300" b="0" i="0" u="none">
                <a:solidFill>
                  <a:srgbClr val="FFFFFF"/>
                </a:solidFill>
                <a:latin typeface="Graphik App"/>
                <a:ea typeface="Graphik App"/>
                <a:cs typeface="Graphik App"/>
              </a:rPr>
            </a:br>
            <a:r>
              <a:rPr sz="2300" b="0" i="0" u="none">
                <a:solidFill>
                  <a:srgbClr val="FFFFFF"/>
                </a:solidFill>
                <a:latin typeface="Graphik App"/>
                <a:ea typeface="Graphik App"/>
                <a:cs typeface="Graphik App"/>
              </a:rPr>
              <a:t>было проще сравнивать ДРР на Lamoda vs др.площадки</a:t>
            </a:r>
            <a:endParaRPr>
              <a:latin typeface="Graphik App"/>
              <a:cs typeface="Graphik App"/>
            </a:endParaRPr>
          </a:p>
        </p:txBody>
      </p:sp>
      <p:sp>
        <p:nvSpPr>
          <p:cNvPr id="121650532" name="Прямоугольник 121650531"/>
          <p:cNvSpPr/>
          <p:nvPr/>
        </p:nvSpPr>
        <p:spPr bwMode="auto">
          <a:xfrm>
            <a:off x="361080" y="3365662"/>
            <a:ext cx="2022136" cy="92074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9221102" name="TextBox 1509221101"/>
          <p:cNvSpPr txBox="1"/>
          <p:nvPr/>
        </p:nvSpPr>
        <p:spPr bwMode="auto">
          <a:xfrm>
            <a:off x="543769" y="3684153"/>
            <a:ext cx="1839807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>
                <a:latin typeface="Graphik App"/>
                <a:ea typeface="Graphik App"/>
                <a:cs typeface="Graphik App"/>
              </a:rPr>
              <a:t>Показ баннера</a:t>
            </a:r>
            <a:endParaRPr sz="1600">
              <a:latin typeface="Graphik App"/>
              <a:cs typeface="Graphik App"/>
            </a:endParaRPr>
          </a:p>
        </p:txBody>
      </p:sp>
      <p:sp>
        <p:nvSpPr>
          <p:cNvPr id="373468601" name="Прямоугольник 373468600"/>
          <p:cNvSpPr/>
          <p:nvPr/>
        </p:nvSpPr>
        <p:spPr bwMode="auto">
          <a:xfrm>
            <a:off x="3047998" y="3365662"/>
            <a:ext cx="2022135" cy="9207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362257" name="TextBox 807362256"/>
          <p:cNvSpPr txBox="1"/>
          <p:nvPr/>
        </p:nvSpPr>
        <p:spPr bwMode="auto">
          <a:xfrm>
            <a:off x="3139164" y="3684153"/>
            <a:ext cx="1844127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>
                <a:latin typeface="Graphik App"/>
                <a:ea typeface="Graphik App"/>
                <a:cs typeface="Graphik App"/>
              </a:rPr>
              <a:t>Клик по баннеру</a:t>
            </a:r>
            <a:endParaRPr sz="1600">
              <a:latin typeface="Graphik App"/>
              <a:cs typeface="Graphik App"/>
            </a:endParaRPr>
          </a:p>
        </p:txBody>
      </p:sp>
      <p:sp>
        <p:nvSpPr>
          <p:cNvPr id="1867784989" name="Прямоугольник 1867784988"/>
          <p:cNvSpPr/>
          <p:nvPr/>
        </p:nvSpPr>
        <p:spPr bwMode="auto">
          <a:xfrm>
            <a:off x="5784471" y="3365662"/>
            <a:ext cx="2457999" cy="9207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488960" name="TextBox 726488959"/>
          <p:cNvSpPr txBox="1"/>
          <p:nvPr/>
        </p:nvSpPr>
        <p:spPr bwMode="auto">
          <a:xfrm>
            <a:off x="5819015" y="3562231"/>
            <a:ext cx="2389268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0" i="0" u="none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  <a:t>Показ SKU в баннерной выдаче</a:t>
            </a:r>
            <a:endParaRPr sz="1600">
              <a:latin typeface="Graphik App"/>
              <a:cs typeface="Graphik App"/>
            </a:endParaRPr>
          </a:p>
        </p:txBody>
      </p:sp>
      <p:sp>
        <p:nvSpPr>
          <p:cNvPr id="1478611484" name="Прямоугольник 1478611483"/>
          <p:cNvSpPr/>
          <p:nvPr/>
        </p:nvSpPr>
        <p:spPr bwMode="auto">
          <a:xfrm>
            <a:off x="9430278" y="2737470"/>
            <a:ext cx="2265552" cy="9207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096565" name="Прямоугольник 601096564"/>
          <p:cNvSpPr/>
          <p:nvPr/>
        </p:nvSpPr>
        <p:spPr bwMode="auto">
          <a:xfrm>
            <a:off x="9430278" y="3902074"/>
            <a:ext cx="2265552" cy="9207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latin typeface="Graphik App"/>
              <a:cs typeface="Graphik App"/>
            </a:endParaRPr>
          </a:p>
        </p:txBody>
      </p:sp>
      <p:cxnSp>
        <p:nvCxnSpPr>
          <p:cNvPr id="2" name="Прямая соединительная линия 1"/>
          <p:cNvCxnSpPr>
            <a:cxnSpLocks/>
          </p:cNvCxnSpPr>
          <p:nvPr/>
        </p:nvCxnSpPr>
        <p:spPr bwMode="auto">
          <a:xfrm flipV="1">
            <a:off x="2498914" y="3826038"/>
            <a:ext cx="476249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98741" name="Прямая соединительная линия 17898740"/>
          <p:cNvCxnSpPr>
            <a:cxnSpLocks/>
          </p:cNvCxnSpPr>
          <p:nvPr/>
        </p:nvCxnSpPr>
        <p:spPr bwMode="auto">
          <a:xfrm flipV="1">
            <a:off x="5202388" y="3826038"/>
            <a:ext cx="476248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721782" name="Прямая соединительная линия 109721781"/>
          <p:cNvCxnSpPr>
            <a:cxnSpLocks/>
          </p:cNvCxnSpPr>
          <p:nvPr/>
        </p:nvCxnSpPr>
        <p:spPr bwMode="auto">
          <a:xfrm flipV="1">
            <a:off x="8312149" y="3459854"/>
            <a:ext cx="970681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5783099" name="Прямая соединительная линия 2045783098"/>
          <p:cNvCxnSpPr>
            <a:cxnSpLocks/>
          </p:cNvCxnSpPr>
          <p:nvPr/>
        </p:nvCxnSpPr>
        <p:spPr bwMode="auto">
          <a:xfrm flipV="1">
            <a:off x="8326965" y="4095749"/>
            <a:ext cx="970680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5261661" name="TextBox 1555261660"/>
          <p:cNvSpPr txBox="1"/>
          <p:nvPr/>
        </p:nvSpPr>
        <p:spPr bwMode="auto">
          <a:xfrm>
            <a:off x="9721859" y="3030024"/>
            <a:ext cx="1748048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0" i="0" u="none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  <a:t>Заказ SKU</a:t>
            </a:r>
            <a:endParaRPr sz="1600">
              <a:latin typeface="Graphik App"/>
              <a:cs typeface="Graphik App"/>
            </a:endParaRPr>
          </a:p>
        </p:txBody>
      </p:sp>
      <p:sp>
        <p:nvSpPr>
          <p:cNvPr id="313419154" name="TextBox 313419153"/>
          <p:cNvSpPr txBox="1"/>
          <p:nvPr/>
        </p:nvSpPr>
        <p:spPr bwMode="auto">
          <a:xfrm>
            <a:off x="9429558" y="4019792"/>
            <a:ext cx="2422210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0" i="0" u="none">
                <a:solidFill>
                  <a:srgbClr val="000000"/>
                </a:solidFill>
                <a:latin typeface="Graphik App"/>
                <a:ea typeface="Graphik App"/>
                <a:cs typeface="Graphik App"/>
              </a:rPr>
              <a:t>Заказ SKU с таким же brand_id и seller_id</a:t>
            </a:r>
            <a:endParaRPr>
              <a:latin typeface="Graphik App"/>
              <a:cs typeface="Graphik App"/>
            </a:endParaRPr>
          </a:p>
        </p:txBody>
      </p:sp>
      <p:sp>
        <p:nvSpPr>
          <p:cNvPr id="1908475221" name=" 1908475220"/>
          <p:cNvSpPr/>
          <p:nvPr/>
        </p:nvSpPr>
        <p:spPr bwMode="auto">
          <a:xfrm>
            <a:off x="8326965" y="3124214"/>
            <a:ext cx="995365" cy="33563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600" b="0" i="0" u="none">
                <a:solidFill>
                  <a:srgbClr val="FFFFFF"/>
                </a:solidFill>
                <a:latin typeface="Graphik App"/>
                <a:ea typeface="Graphik App"/>
                <a:cs typeface="Graphik App"/>
              </a:rPr>
              <a:t>28 дней</a:t>
            </a:r>
            <a:endParaRPr>
              <a:latin typeface="Graphik App"/>
              <a:cs typeface="Graphik App"/>
            </a:endParaRPr>
          </a:p>
        </p:txBody>
      </p:sp>
      <p:sp>
        <p:nvSpPr>
          <p:cNvPr id="396282659" name=" 396282658"/>
          <p:cNvSpPr/>
          <p:nvPr/>
        </p:nvSpPr>
        <p:spPr bwMode="auto">
          <a:xfrm>
            <a:off x="8312149" y="4141712"/>
            <a:ext cx="1000404" cy="33563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600">
                <a:latin typeface="Graphik App"/>
                <a:ea typeface="Graphik App"/>
                <a:cs typeface="Graphik App"/>
              </a:rPr>
              <a:t>3 </a:t>
            </a:r>
            <a:r>
              <a:rPr sz="1600">
                <a:solidFill>
                  <a:schemeClr val="bg1"/>
                </a:solidFill>
                <a:latin typeface="Graphik App"/>
                <a:ea typeface="Graphik App"/>
                <a:cs typeface="Graphik App"/>
              </a:rPr>
              <a:t>3 дня</a:t>
            </a:r>
            <a:endParaRPr sz="1600">
              <a:solidFill>
                <a:schemeClr val="bg1"/>
              </a:solidFill>
              <a:latin typeface="Graphik App"/>
              <a:cs typeface="Graphik App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55895856" name="Рисунок 145589585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4976" y="580951"/>
            <a:ext cx="11894458" cy="5581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5282494" name="Google Shape;709;p152"/>
          <p:cNvSpPr txBox="1"/>
          <p:nvPr/>
        </p:nvSpPr>
        <p:spPr bwMode="auto">
          <a:xfrm>
            <a:off x="290136" y="48783"/>
            <a:ext cx="11671992" cy="741600"/>
          </a:xfrm>
          <a:prstGeom prst="rect">
            <a:avLst/>
          </a:prstGeom>
        </p:spPr>
        <p:txBody>
          <a:bodyPr spcFirstLastPara="1" wrap="square" lIns="48000" tIns="48000" rIns="48000" bIns="480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6954037" name="TextBox 76954036"/>
          <p:cNvSpPr txBox="1"/>
          <p:nvPr/>
        </p:nvSpPr>
        <p:spPr bwMode="auto">
          <a:xfrm>
            <a:off x="183268" y="2110008"/>
            <a:ext cx="10099839" cy="2659382"/>
          </a:xfrm>
          <a:prstGeom prst="rect">
            <a:avLst/>
          </a:prstGeom>
          <a:noFill/>
        </p:spPr>
        <p:txBody>
          <a:bodyPr vertOverflow="overflow" horzOverflow="overflow" vert="horz" wrap="square" lIns="121920" tIns="60960" rIns="121920" bIns="60960" numCol="1" spcCol="0" rtlCol="0" fromWordArt="0" anchor="t" anchorCtr="0" forceAA="0" compatLnSpc="0">
            <a:spAutoFit/>
          </a:bodyPr>
          <a:lstStyle/>
          <a:p>
            <a:pPr marL="334438" indent="-334438">
              <a:buFont typeface="Arial"/>
              <a:buChar char="•"/>
              <a:defRPr/>
            </a:pPr>
            <a:r>
              <a:rPr sz="1800" dirty="0" err="1">
                <a:latin typeface="Graphik App"/>
                <a:ea typeface="Graphik App"/>
                <a:cs typeface="Graphik App"/>
              </a:rPr>
              <a:t>Доступ</a:t>
            </a:r>
            <a:r>
              <a:rPr sz="1800" dirty="0">
                <a:latin typeface="Graphik App"/>
                <a:ea typeface="Graphik App"/>
                <a:cs typeface="Graphik App"/>
              </a:rPr>
              <a:t> в </a:t>
            </a:r>
            <a:r>
              <a:rPr sz="1800" dirty="0" err="1">
                <a:latin typeface="Graphik App"/>
                <a:ea typeface="Graphik App"/>
                <a:cs typeface="Graphik App"/>
              </a:rPr>
              <a:t>рекламный</a:t>
            </a:r>
            <a:r>
              <a:rPr sz="1800" dirty="0">
                <a:latin typeface="Graphik App"/>
                <a:ea typeface="Graphik App"/>
                <a:cs typeface="Graphik App"/>
              </a:rPr>
              <a:t> </a:t>
            </a:r>
            <a:r>
              <a:rPr sz="1800" dirty="0" err="1">
                <a:latin typeface="Graphik App"/>
                <a:ea typeface="Graphik App"/>
                <a:cs typeface="Graphik App"/>
              </a:rPr>
              <a:t>кабинет</a:t>
            </a:r>
            <a:r>
              <a:rPr lang="ru-RU" sz="1800" dirty="0">
                <a:latin typeface="Graphik App"/>
                <a:ea typeface="Graphik App"/>
                <a:cs typeface="Graphik App"/>
              </a:rPr>
              <a:t>, пишите на </a:t>
            </a:r>
            <a:r>
              <a:rPr lang="en-US" sz="1800" dirty="0">
                <a:latin typeface="Graphik App"/>
                <a:ea typeface="Graphik App"/>
                <a:cs typeface="Graphik App"/>
                <a:hlinkClick r:id="rId2"/>
              </a:rPr>
              <a:t>ad_platform@Lamoda.ru</a:t>
            </a:r>
            <a:r>
              <a:rPr lang="en-US" sz="1800" dirty="0">
                <a:latin typeface="Graphik App"/>
                <a:ea typeface="Graphik App"/>
                <a:cs typeface="Graphik App"/>
              </a:rPr>
              <a:t> </a:t>
            </a:r>
            <a:endParaRPr sz="1800" dirty="0">
              <a:latin typeface="Graphik App"/>
              <a:cs typeface="Graphik App"/>
            </a:endParaRPr>
          </a:p>
          <a:p>
            <a:pPr marL="319753" indent="-319753">
              <a:buFont typeface="Arial"/>
              <a:buChar char="•"/>
              <a:defRPr/>
            </a:pPr>
            <a:endParaRPr sz="1800" dirty="0">
              <a:latin typeface="Graphik App"/>
              <a:cs typeface="Graphik App"/>
            </a:endParaRPr>
          </a:p>
          <a:p>
            <a:pPr marL="334438" indent="-334438">
              <a:buFont typeface="Arial"/>
              <a:buChar char="•"/>
              <a:defRPr/>
            </a:pPr>
            <a:r>
              <a:rPr sz="1800" dirty="0" err="1">
                <a:latin typeface="Graphik App"/>
                <a:ea typeface="Graphik App"/>
                <a:cs typeface="Graphik App"/>
              </a:rPr>
              <a:t>Обучающие</a:t>
            </a:r>
            <a:r>
              <a:rPr sz="1800" dirty="0">
                <a:latin typeface="Graphik App"/>
                <a:ea typeface="Graphik App"/>
                <a:cs typeface="Graphik App"/>
              </a:rPr>
              <a:t> </a:t>
            </a:r>
            <a:r>
              <a:rPr sz="1800" dirty="0" err="1">
                <a:latin typeface="Graphik App"/>
                <a:ea typeface="Graphik App"/>
                <a:cs typeface="Graphik App"/>
              </a:rPr>
              <a:t>материалы</a:t>
            </a:r>
            <a:r>
              <a:rPr sz="1800" dirty="0">
                <a:latin typeface="Graphik App"/>
                <a:ea typeface="Graphik App"/>
                <a:cs typeface="Graphik App"/>
              </a:rPr>
              <a:t> в </a:t>
            </a:r>
            <a:r>
              <a:rPr sz="1800" dirty="0" err="1">
                <a:latin typeface="Graphik App"/>
                <a:ea typeface="Graphik App"/>
                <a:cs typeface="Graphik App"/>
              </a:rPr>
              <a:t>форме</a:t>
            </a:r>
            <a:r>
              <a:rPr sz="1800" dirty="0">
                <a:latin typeface="Graphik App"/>
                <a:ea typeface="Graphik App"/>
                <a:cs typeface="Graphik App"/>
              </a:rPr>
              <a:t> </a:t>
            </a:r>
            <a:r>
              <a:rPr sz="1800" dirty="0" err="1">
                <a:latin typeface="Graphik App"/>
                <a:ea typeface="Graphik App"/>
                <a:cs typeface="Graphik App"/>
              </a:rPr>
              <a:t>презентаций</a:t>
            </a:r>
            <a:r>
              <a:rPr lang="en-US" sz="1800" dirty="0">
                <a:latin typeface="Graphik App"/>
                <a:ea typeface="Graphik App"/>
                <a:cs typeface="Graphik App"/>
              </a:rPr>
              <a:t> </a:t>
            </a:r>
            <a:r>
              <a:rPr lang="ru-RU" sz="1800" dirty="0">
                <a:latin typeface="Graphik App"/>
                <a:ea typeface="Graphik App"/>
                <a:cs typeface="Graphik App"/>
              </a:rPr>
              <a:t>здесь </a:t>
            </a:r>
            <a:r>
              <a:rPr lang="en-US" sz="1800" dirty="0">
                <a:latin typeface="Graphik App"/>
                <a:ea typeface="Graphik App"/>
                <a:cs typeface="Graphik App"/>
                <a:hlinkClick r:id="rId3"/>
              </a:rPr>
              <a:t>LAMODA SELLER ACADEMY </a:t>
            </a:r>
            <a:r>
              <a:rPr lang="ru-RU" sz="1800" dirty="0">
                <a:latin typeface="Graphik App"/>
                <a:ea typeface="Graphik App"/>
                <a:cs typeface="Graphik App"/>
                <a:hlinkClick r:id="rId3"/>
              </a:rPr>
              <a:t> </a:t>
            </a:r>
            <a:endParaRPr sz="1800" dirty="0">
              <a:latin typeface="Graphik App"/>
              <a:cs typeface="Graphik App"/>
            </a:endParaRPr>
          </a:p>
          <a:p>
            <a:pPr marL="319753" indent="-319753">
              <a:buFont typeface="Arial"/>
              <a:buChar char="•"/>
              <a:defRPr/>
            </a:pPr>
            <a:endParaRPr sz="1800" dirty="0">
              <a:latin typeface="Graphik App"/>
              <a:cs typeface="Graphik App"/>
            </a:endParaRPr>
          </a:p>
          <a:p>
            <a:pPr marL="334438" indent="-334438">
              <a:buFont typeface="Arial"/>
              <a:buChar char="•"/>
              <a:defRPr/>
            </a:pPr>
            <a:r>
              <a:rPr sz="1800" dirty="0" err="1">
                <a:latin typeface="Graphik App"/>
                <a:ea typeface="Graphik App"/>
                <a:cs typeface="Graphik App"/>
              </a:rPr>
              <a:t>Вебинары</a:t>
            </a:r>
            <a:r>
              <a:rPr lang="ru-RU" sz="1800" dirty="0">
                <a:latin typeface="Graphik App"/>
                <a:ea typeface="Graphik App"/>
                <a:cs typeface="Graphik App"/>
              </a:rPr>
              <a:t> тут: </a:t>
            </a:r>
            <a:r>
              <a:rPr lang="en-US" sz="1800" dirty="0">
                <a:latin typeface="Graphik App"/>
                <a:ea typeface="Graphik App"/>
                <a:cs typeface="Graphik App"/>
                <a:hlinkClick r:id="rId4"/>
              </a:rPr>
              <a:t>Lamoda </a:t>
            </a:r>
            <a:r>
              <a:rPr lang="ru-RU" sz="1800" dirty="0">
                <a:latin typeface="Graphik App"/>
                <a:ea typeface="Graphik App"/>
                <a:cs typeface="Graphik App"/>
                <a:hlinkClick r:id="rId4"/>
              </a:rPr>
              <a:t>для партнеров</a:t>
            </a:r>
            <a:endParaRPr sz="1800" dirty="0">
              <a:latin typeface="Graphik App"/>
              <a:cs typeface="Graphik App"/>
            </a:endParaRPr>
          </a:p>
          <a:p>
            <a:pPr marL="319753" indent="-319753">
              <a:buFont typeface="Arial"/>
              <a:buChar char="•"/>
              <a:defRPr/>
            </a:pPr>
            <a:endParaRPr sz="1800" dirty="0">
              <a:latin typeface="Graphik App"/>
              <a:cs typeface="Graphik App"/>
            </a:endParaRPr>
          </a:p>
          <a:p>
            <a:pPr marL="334438" indent="-334438">
              <a:buFont typeface="Arial"/>
              <a:buChar char="•"/>
              <a:defRPr/>
            </a:pPr>
            <a:r>
              <a:rPr sz="1800" dirty="0" err="1">
                <a:latin typeface="Graphik App"/>
                <a:ea typeface="Graphik App"/>
                <a:cs typeface="Graphik App"/>
              </a:rPr>
              <a:t>Помощь</a:t>
            </a:r>
            <a:r>
              <a:rPr sz="1800" dirty="0">
                <a:latin typeface="Graphik App"/>
                <a:ea typeface="Graphik App"/>
                <a:cs typeface="Graphik App"/>
              </a:rPr>
              <a:t> в </a:t>
            </a:r>
            <a:r>
              <a:rPr sz="1800" dirty="0" err="1">
                <a:latin typeface="Graphik App"/>
                <a:ea typeface="Graphik App"/>
                <a:cs typeface="Graphik App"/>
              </a:rPr>
              <a:t>чтении</a:t>
            </a:r>
            <a:r>
              <a:rPr sz="1800" dirty="0">
                <a:latin typeface="Graphik App"/>
                <a:ea typeface="Graphik App"/>
                <a:cs typeface="Graphik App"/>
              </a:rPr>
              <a:t> </a:t>
            </a:r>
            <a:r>
              <a:rPr sz="1800" dirty="0" err="1">
                <a:latin typeface="Graphik App"/>
                <a:ea typeface="Graphik App"/>
                <a:cs typeface="Graphik App"/>
              </a:rPr>
              <a:t>результатов</a:t>
            </a:r>
            <a:r>
              <a:rPr sz="1800" dirty="0">
                <a:latin typeface="Graphik App"/>
                <a:ea typeface="Graphik App"/>
                <a:cs typeface="Graphik App"/>
              </a:rPr>
              <a:t> и </a:t>
            </a:r>
            <a:r>
              <a:rPr sz="1800" dirty="0" err="1">
                <a:latin typeface="Graphik App"/>
                <a:ea typeface="Graphik App"/>
                <a:cs typeface="Graphik App"/>
              </a:rPr>
              <a:t>поддержку</a:t>
            </a:r>
            <a:r>
              <a:rPr sz="1800" dirty="0">
                <a:latin typeface="Graphik App"/>
                <a:ea typeface="Graphik App"/>
                <a:cs typeface="Graphik App"/>
              </a:rPr>
              <a:t> </a:t>
            </a:r>
            <a:r>
              <a:rPr sz="1800" dirty="0" err="1">
                <a:latin typeface="Graphik App"/>
                <a:ea typeface="Graphik App"/>
                <a:cs typeface="Graphik App"/>
              </a:rPr>
              <a:t>всем</a:t>
            </a:r>
            <a:r>
              <a:rPr sz="1800" dirty="0">
                <a:latin typeface="Graphik App"/>
                <a:ea typeface="Graphik App"/>
                <a:cs typeface="Graphik App"/>
              </a:rPr>
              <a:t> </a:t>
            </a:r>
            <a:r>
              <a:rPr sz="1800" dirty="0" err="1">
                <a:latin typeface="Graphik App"/>
                <a:ea typeface="Graphik App"/>
                <a:cs typeface="Graphik App"/>
              </a:rPr>
              <a:t>рекламодателям</a:t>
            </a:r>
            <a:r>
              <a:rPr lang="ru-RU" sz="1800" dirty="0">
                <a:latin typeface="Graphik App"/>
                <a:ea typeface="Graphik App"/>
                <a:cs typeface="Graphik App"/>
              </a:rPr>
              <a:t> с помощью запроса на </a:t>
            </a:r>
            <a:r>
              <a:rPr lang="en-US" dirty="0">
                <a:latin typeface="Graphik App"/>
                <a:ea typeface="Graphik App"/>
                <a:cs typeface="Graphik App"/>
                <a:hlinkClick r:id="rId2"/>
              </a:rPr>
              <a:t>ad_platform@Lamoda.ru</a:t>
            </a:r>
            <a:r>
              <a:rPr lang="en-US" dirty="0">
                <a:latin typeface="Graphik App"/>
                <a:ea typeface="Graphik App"/>
                <a:cs typeface="Graphik App"/>
              </a:rPr>
              <a:t> </a:t>
            </a:r>
            <a:endParaRPr lang="en-US" dirty="0">
              <a:latin typeface="Graphik App"/>
              <a:cs typeface="Graphik App"/>
            </a:endParaRPr>
          </a:p>
          <a:p>
            <a:pPr>
              <a:defRPr/>
            </a:pPr>
            <a:endParaRPr sz="1800" dirty="0">
              <a:latin typeface="Graphik App"/>
              <a:cs typeface="Graphik App"/>
            </a:endParaRPr>
          </a:p>
        </p:txBody>
      </p:sp>
      <p:sp>
        <p:nvSpPr>
          <p:cNvPr id="1513073511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12780" y="188118"/>
            <a:ext cx="8847419" cy="710406"/>
          </a:xfrm>
        </p:spPr>
        <p:txBody>
          <a:bodyPr/>
          <a:lstStyle/>
          <a:p>
            <a:pPr>
              <a:defRPr/>
            </a:pPr>
            <a:r>
              <a:rPr lang="ru-RU" sz="4000" b="0" i="0" u="none" strike="noStrike" cap="none" spc="0" dirty="0">
                <a:solidFill>
                  <a:schemeClr val="dk1"/>
                </a:solidFill>
                <a:latin typeface="FreeSerif"/>
                <a:ea typeface="FreeSerif"/>
                <a:cs typeface="FreeSerif"/>
              </a:rPr>
              <a:t>Для запуска продвижения</a:t>
            </a:r>
            <a:endParaRPr sz="4000" dirty="0">
              <a:latin typeface="FreeSerif"/>
              <a:cs typeface="FreeSerif"/>
            </a:endParaRPr>
          </a:p>
          <a:p>
            <a:pPr>
              <a:defRPr/>
            </a:pPr>
            <a:r>
              <a:rPr lang="ru-RU" sz="4000" b="0" i="0" u="none" strike="noStrike" cap="none" spc="0" dirty="0">
                <a:solidFill>
                  <a:schemeClr val="dk1"/>
                </a:solidFill>
                <a:latin typeface="FreeSerif"/>
                <a:ea typeface="FreeSerif"/>
                <a:cs typeface="FreeSerif"/>
              </a:rPr>
              <a:t>Lamoda предоставляет</a:t>
            </a:r>
            <a:endParaRPr sz="4000" dirty="0">
              <a:latin typeface="FreeSerif"/>
              <a:cs typeface="Free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4470851" name="Google Shape;544;p105"/>
          <p:cNvSpPr txBox="1">
            <a:spLocks noGrp="1"/>
          </p:cNvSpPr>
          <p:nvPr>
            <p:ph type="body" idx="1"/>
          </p:nvPr>
        </p:nvSpPr>
        <p:spPr bwMode="auto">
          <a:xfrm>
            <a:off x="264695" y="250594"/>
            <a:ext cx="7802980" cy="666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89980" bIns="45693" anchor="t" anchorCtr="0">
            <a:noAutofit/>
          </a:bodyPr>
          <a:lstStyle/>
          <a:p>
            <a:pPr marL="0" indent="0">
              <a:defRPr/>
            </a:pPr>
            <a:r>
              <a:rPr lang="ru-RU" sz="5400" dirty="0">
                <a:solidFill>
                  <a:schemeClr val="lt1"/>
                </a:solidFill>
              </a:rPr>
              <a:t>Спасибо что вы с нами!</a:t>
            </a:r>
            <a:endParaRPr dirty="0"/>
          </a:p>
        </p:txBody>
      </p:sp>
      <p:sp>
        <p:nvSpPr>
          <p:cNvPr id="1923871110" name="Google Shape;548;p105"/>
          <p:cNvSpPr txBox="1">
            <a:spLocks noGrp="1"/>
          </p:cNvSpPr>
          <p:nvPr>
            <p:ph type="body" idx="2"/>
          </p:nvPr>
        </p:nvSpPr>
        <p:spPr bwMode="auto"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89980" bIns="45693" anchor="t" anchorCtr="0">
            <a:noAutofit/>
          </a:bodyPr>
          <a:lstStyle/>
          <a:p>
            <a:pPr marL="0" indent="0">
              <a:defRPr/>
            </a:pPr>
            <a:r>
              <a:rPr lang="en-GB" sz="1300">
                <a:solidFill>
                  <a:schemeClr val="lt1"/>
                </a:solidFill>
                <a:latin typeface="Arial"/>
                <a:ea typeface="Arial"/>
                <a:cs typeface="Arial"/>
              </a:rPr>
              <a:t>платформа для роста вашего бренда</a:t>
            </a:r>
            <a:endParaRPr sz="1300" i="1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0" indent="0">
              <a:defRPr/>
            </a:pPr>
            <a:endParaRPr/>
          </a:p>
        </p:txBody>
      </p:sp>
      <p:pic>
        <p:nvPicPr>
          <p:cNvPr id="2038969836" name="Google Shape;545;p105" title="Group 2087330242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332713" y="5381242"/>
            <a:ext cx="11526574" cy="102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4216497" name="Google Shape;547;p105"/>
          <p:cNvSpPr/>
          <p:nvPr/>
        </p:nvSpPr>
        <p:spPr bwMode="auto">
          <a:xfrm>
            <a:off x="11622950" y="201088"/>
            <a:ext cx="402599" cy="34168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8" tIns="68568" rIns="68568" bIns="68568" anchor="ctr" anchorCtr="0">
            <a:no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sz="105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7601138" name="Рисунок 85761939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2923" y="3257709"/>
            <a:ext cx="1575875" cy="15796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овые слайды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restyling lamoda">
        <a:dk1>
          <a:srgbClr val="000000"/>
        </a:dk1>
        <a:lt1>
          <a:srgbClr val="FFFFFF"/>
        </a:lt1>
        <a:dk2>
          <a:srgbClr val="969696"/>
        </a:dk2>
        <a:lt2>
          <a:srgbClr val="EDEDED"/>
        </a:lt2>
        <a:accent1>
          <a:srgbClr val="9CC3FF"/>
        </a:accent1>
        <a:accent2>
          <a:srgbClr val="FBB3FF"/>
        </a:accent2>
        <a:accent3>
          <a:srgbClr val="A5825F"/>
        </a:accent3>
        <a:accent4>
          <a:srgbClr val="D9FCAB"/>
        </a:accent4>
        <a:accent5>
          <a:srgbClr val="3C5064"/>
        </a:accent5>
        <a:accent6>
          <a:srgbClr val="F93C00"/>
        </a:accent6>
        <a:hlink>
          <a:srgbClr val="969696"/>
        </a:hlink>
        <a:folHlink>
          <a:srgbClr val="C2C2C2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268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FreeSerif</vt:lpstr>
      <vt:lpstr>Graphik App</vt:lpstr>
      <vt:lpstr>Times New Roman</vt:lpstr>
      <vt:lpstr>Базовые слайды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Mironova</dc:creator>
  <cp:lastModifiedBy>Marina Mironova</cp:lastModifiedBy>
  <cp:revision>11</cp:revision>
  <dcterms:created xsi:type="dcterms:W3CDTF">2025-10-02T12:05:17Z</dcterms:created>
  <dcterms:modified xsi:type="dcterms:W3CDTF">2025-10-03T08:20:11Z</dcterms:modified>
</cp:coreProperties>
</file>